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9F96-F48A-4B50-B0BE-44A18A3E89F9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8ADA-4F76-4CF2-B532-EA9B46466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9F96-F48A-4B50-B0BE-44A18A3E89F9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8ADA-4F76-4CF2-B532-EA9B46466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9F96-F48A-4B50-B0BE-44A18A3E89F9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8ADA-4F76-4CF2-B532-EA9B46466ED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9F96-F48A-4B50-B0BE-44A18A3E89F9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8ADA-4F76-4CF2-B532-EA9B46466ED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9F96-F48A-4B50-B0BE-44A18A3E89F9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8ADA-4F76-4CF2-B532-EA9B46466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9F96-F48A-4B50-B0BE-44A18A3E89F9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8ADA-4F76-4CF2-B532-EA9B46466ED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9F96-F48A-4B50-B0BE-44A18A3E89F9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8ADA-4F76-4CF2-B532-EA9B46466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9F96-F48A-4B50-B0BE-44A18A3E89F9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8ADA-4F76-4CF2-B532-EA9B46466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9F96-F48A-4B50-B0BE-44A18A3E89F9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8ADA-4F76-4CF2-B532-EA9B46466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9F96-F48A-4B50-B0BE-44A18A3E89F9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8ADA-4F76-4CF2-B532-EA9B46466ED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9F96-F48A-4B50-B0BE-44A18A3E89F9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8ADA-4F76-4CF2-B532-EA9B46466ED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3DA9F96-F48A-4B50-B0BE-44A18A3E89F9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C6A8ADA-4F76-4CF2-B532-EA9B46466ED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7" y="332656"/>
            <a:ext cx="8424936" cy="3384377"/>
          </a:xfrm>
        </p:spPr>
        <p:txBody>
          <a:bodyPr>
            <a:normAutofit/>
          </a:bodyPr>
          <a:lstStyle/>
          <a:p>
            <a:r>
              <a:rPr lang="ru-RU" dirty="0" smtClean="0">
                <a:hlinkClick r:id="rId2" action="ppaction://hlinksldjump"/>
              </a:rPr>
              <a:t>ИНФОРМАЦИЯ</a:t>
            </a:r>
            <a:r>
              <a:rPr lang="ru-RU" dirty="0" smtClean="0"/>
              <a:t> ДЛЯ</a:t>
            </a:r>
            <a:br>
              <a:rPr lang="ru-RU" dirty="0" smtClean="0"/>
            </a:br>
            <a:r>
              <a:rPr lang="ru-RU" dirty="0" smtClean="0"/>
              <a:t>РОДИТЕЛЕЙ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5" y="3501009"/>
            <a:ext cx="6408712" cy="243365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 ВОДОЙ НЕ ШУТЯТ</a:t>
            </a:r>
          </a:p>
          <a:p>
            <a:r>
              <a:rPr lang="ru-RU" sz="36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460431" y="6165304"/>
            <a:ext cx="681073" cy="6511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507639"/>
      </p:ext>
    </p:extLst>
  </p:cSld>
  <p:clrMapOvr>
    <a:masterClrMapping/>
  </p:clrMapOvr>
  <p:transition spd="slow" advTm="302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2771800" cy="65527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Река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200" dirty="0">
                <a:solidFill>
                  <a:srgbClr val="FF0000"/>
                </a:solidFill>
              </a:rPr>
              <a:t>Нигде не </a:t>
            </a:r>
            <a:r>
              <a:rPr lang="ru-RU" sz="4200" dirty="0" smtClean="0">
                <a:solidFill>
                  <a:srgbClr val="FF0000"/>
                </a:solidFill>
              </a:rPr>
              <a:t>найдёте                                 </a:t>
            </a:r>
            <a:r>
              <a:rPr lang="ru-RU" sz="4200" dirty="0">
                <a:solidFill>
                  <a:srgbClr val="FF0000"/>
                </a:solidFill>
              </a:rPr>
              <a:t/>
            </a:r>
            <a:br>
              <a:rPr lang="ru-RU" sz="4200" dirty="0">
                <a:solidFill>
                  <a:srgbClr val="FF0000"/>
                </a:solidFill>
              </a:rPr>
            </a:br>
            <a:r>
              <a:rPr lang="ru-RU" sz="4200" dirty="0">
                <a:solidFill>
                  <a:srgbClr val="FF0000"/>
                </a:solidFill>
              </a:rPr>
              <a:t>Сухого местечка –</a:t>
            </a:r>
            <a:br>
              <a:rPr lang="ru-RU" sz="4200" dirty="0">
                <a:solidFill>
                  <a:srgbClr val="FF0000"/>
                </a:solidFill>
              </a:rPr>
            </a:br>
            <a:r>
              <a:rPr lang="ru-RU" sz="4200" dirty="0">
                <a:solidFill>
                  <a:srgbClr val="FF0000"/>
                </a:solidFill>
              </a:rPr>
              <a:t>Течёт в подворотне</a:t>
            </a:r>
            <a:br>
              <a:rPr lang="ru-RU" sz="4200" dirty="0">
                <a:solidFill>
                  <a:srgbClr val="FF0000"/>
                </a:solidFill>
              </a:rPr>
            </a:br>
            <a:r>
              <a:rPr lang="ru-RU" sz="4200" dirty="0">
                <a:solidFill>
                  <a:srgbClr val="FF0000"/>
                </a:solidFill>
              </a:rPr>
              <a:t>Широкая речка.</a:t>
            </a:r>
            <a:br>
              <a:rPr lang="ru-RU" sz="4200" dirty="0">
                <a:solidFill>
                  <a:srgbClr val="FF0000"/>
                </a:solidFill>
              </a:rPr>
            </a:br>
            <a:r>
              <a:rPr lang="ru-RU" sz="4200" dirty="0">
                <a:solidFill>
                  <a:srgbClr val="FF0000"/>
                </a:solidFill>
              </a:rPr>
              <a:t>Озёрам и рекам</a:t>
            </a:r>
            <a:br>
              <a:rPr lang="ru-RU" sz="4200" dirty="0">
                <a:solidFill>
                  <a:srgbClr val="FF0000"/>
                </a:solidFill>
              </a:rPr>
            </a:br>
            <a:r>
              <a:rPr lang="ru-RU" sz="4200" dirty="0">
                <a:solidFill>
                  <a:srgbClr val="FF0000"/>
                </a:solidFill>
              </a:rPr>
              <a:t>Дают имена,</a:t>
            </a:r>
            <a:br>
              <a:rPr lang="ru-RU" sz="4200" dirty="0">
                <a:solidFill>
                  <a:srgbClr val="FF0000"/>
                </a:solidFill>
              </a:rPr>
            </a:br>
            <a:r>
              <a:rPr lang="ru-RU" sz="4200" dirty="0">
                <a:solidFill>
                  <a:srgbClr val="FF0000"/>
                </a:solidFill>
              </a:rPr>
              <a:t>Пускай Серебрянкой</a:t>
            </a:r>
            <a:br>
              <a:rPr lang="ru-RU" sz="4200" dirty="0">
                <a:solidFill>
                  <a:srgbClr val="FF0000"/>
                </a:solidFill>
              </a:rPr>
            </a:br>
            <a:r>
              <a:rPr lang="ru-RU" sz="4200" dirty="0">
                <a:solidFill>
                  <a:srgbClr val="FF0000"/>
                </a:solidFill>
              </a:rPr>
              <a:t>Зовётся она.</a:t>
            </a:r>
          </a:p>
          <a:p>
            <a:pPr marL="0" indent="0">
              <a:buNone/>
            </a:pPr>
            <a:r>
              <a:rPr lang="ru-RU" sz="4200" dirty="0">
                <a:solidFill>
                  <a:srgbClr val="FF0000"/>
                </a:solidFill>
              </a:rPr>
              <a:t>Появится солнце</a:t>
            </a:r>
            <a:br>
              <a:rPr lang="ru-RU" sz="4200" dirty="0">
                <a:solidFill>
                  <a:srgbClr val="FF0000"/>
                </a:solidFill>
              </a:rPr>
            </a:br>
            <a:r>
              <a:rPr lang="ru-RU" sz="4200" dirty="0">
                <a:solidFill>
                  <a:srgbClr val="FF0000"/>
                </a:solidFill>
              </a:rPr>
              <a:t>Над нашим двором,</a:t>
            </a:r>
            <a:br>
              <a:rPr lang="ru-RU" sz="4200" dirty="0">
                <a:solidFill>
                  <a:srgbClr val="FF0000"/>
                </a:solidFill>
              </a:rPr>
            </a:br>
            <a:r>
              <a:rPr lang="ru-RU" sz="4200" dirty="0">
                <a:solidFill>
                  <a:srgbClr val="FF0000"/>
                </a:solidFill>
              </a:rPr>
              <a:t>Река засверкает,</a:t>
            </a:r>
            <a:br>
              <a:rPr lang="ru-RU" sz="4200" dirty="0">
                <a:solidFill>
                  <a:srgbClr val="FF0000"/>
                </a:solidFill>
              </a:rPr>
            </a:br>
            <a:r>
              <a:rPr lang="ru-RU" sz="4200" dirty="0">
                <a:solidFill>
                  <a:srgbClr val="FF0000"/>
                </a:solidFill>
              </a:rPr>
              <a:t>Блеснёт серебром…</a:t>
            </a:r>
          </a:p>
          <a:p>
            <a:pPr marL="0" indent="0">
              <a:buNone/>
            </a:pPr>
            <a:r>
              <a:rPr lang="ru-RU" sz="4200" dirty="0">
                <a:solidFill>
                  <a:srgbClr val="FF0000"/>
                </a:solidFill>
              </a:rPr>
              <a:t>Но высохнут лужи –</a:t>
            </a:r>
            <a:br>
              <a:rPr lang="ru-RU" sz="4200" dirty="0">
                <a:solidFill>
                  <a:srgbClr val="FF0000"/>
                </a:solidFill>
              </a:rPr>
            </a:br>
            <a:r>
              <a:rPr lang="ru-RU" sz="4200" dirty="0">
                <a:solidFill>
                  <a:srgbClr val="FF0000"/>
                </a:solidFill>
              </a:rPr>
              <a:t>Исчезнет река…</a:t>
            </a:r>
            <a:br>
              <a:rPr lang="ru-RU" sz="4200" dirty="0">
                <a:solidFill>
                  <a:srgbClr val="FF0000"/>
                </a:solidFill>
              </a:rPr>
            </a:br>
            <a:r>
              <a:rPr lang="ru-RU" sz="4200" dirty="0">
                <a:solidFill>
                  <a:srgbClr val="FF0000"/>
                </a:solidFill>
              </a:rPr>
              <a:t>Пускай без названья</a:t>
            </a:r>
            <a:br>
              <a:rPr lang="ru-RU" sz="4200" dirty="0">
                <a:solidFill>
                  <a:srgbClr val="FF0000"/>
                </a:solidFill>
              </a:rPr>
            </a:br>
            <a:r>
              <a:rPr lang="ru-RU" sz="4200" dirty="0">
                <a:solidFill>
                  <a:srgbClr val="FF0000"/>
                </a:solidFill>
              </a:rPr>
              <a:t>Побудет пока!</a:t>
            </a:r>
          </a:p>
          <a:p>
            <a:pPr marL="0" indent="0">
              <a:buNone/>
            </a:pPr>
            <a:r>
              <a:rPr lang="ru-RU" sz="4200" dirty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hlinkClick r:id="rId2" action="ppaction://hlinksldjump"/>
              </a:rPr>
              <a:t>РЕЧКА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63722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604448" y="6237311"/>
            <a:ext cx="394344" cy="43204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173262"/>
      </p:ext>
    </p:extLst>
  </p:cSld>
  <p:clrMapOvr>
    <a:masterClrMapping/>
  </p:clrMapOvr>
  <p:transition spd="slow" advTm="1034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64219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5405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477584" y="6237312"/>
            <a:ext cx="66641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00833"/>
      </p:ext>
    </p:extLst>
  </p:cSld>
  <p:clrMapOvr>
    <a:masterClrMapping/>
  </p:clrMapOvr>
  <p:transition spd="slow" advTm="2749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924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Озеро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388423" y="6093296"/>
            <a:ext cx="739405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2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51">
        <p:split orient="vert"/>
      </p:transition>
    </mc:Choice>
    <mc:Fallback>
      <p:transition spd="slow" advTm="105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Лето – это солнце, воздух и вода, это время отпусков, путешествий и оздоровления детей. Люди семьями отправляются на отдых к водоемам.</a:t>
            </a:r>
          </a:p>
          <a:p>
            <a:pPr marL="0" indent="0">
              <a:buNone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Для того чтобы уберечь кроху от беды, родители должны заранее рассказать ему правила поведения на воде для детей: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1. Дети должны купаться только под присмотром родителей.</a:t>
            </a:r>
          </a:p>
          <a:p>
            <a:endParaRPr lang="ru-RU" sz="1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2. Купаться можно только на обустроенных пляжах, на которых дежурят спасатели.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3. Ни в коем случае нельзя купаться в местах, возле которых размещены щиты с надписью «Купаться строго запрещено!».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4. Детям нельзя играть и находиться у водоема, если вблизи нет родителей.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5. Детям нельзя купаться при повышенной температуре и недомогании.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6. Малышам нельзя </a:t>
            </a:r>
            <a:r>
              <a:rPr lang="ru-RU" sz="1600" b="1" dirty="0" smtClean="0">
                <a:solidFill>
                  <a:srgbClr val="C00000"/>
                </a:solidFill>
                <a:hlinkClick r:id="rId2" action="ppaction://hlinksldjump"/>
              </a:rPr>
              <a:t>находиться</a:t>
            </a:r>
            <a:r>
              <a:rPr lang="ru-RU" sz="1600" b="1" dirty="0" smtClean="0">
                <a:solidFill>
                  <a:srgbClr val="C00000"/>
                </a:solidFill>
              </a:rPr>
              <a:t> в воде больше 30 минут, а если вода прохладная – 5-7 минут.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7. Нельзя купаться сразу после обильного приема пищи. Нужно выждать 30-45 минут.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8. Если даже малыш умеет хорошо плавать, ему нельзя купаться в глубоких местах.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9. Нельзя заплывать за буйки, даже в присутствии родителей.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10. Нельзя нырять в незнакомых местах.</a:t>
            </a:r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pPr marL="0" indent="0">
              <a:buNone/>
            </a:pPr>
            <a:endParaRPr lang="ru-RU" sz="1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Правила безопасности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532440" y="6237312"/>
            <a:ext cx="575886" cy="56527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01890"/>
      </p:ext>
    </p:extLst>
  </p:cSld>
  <p:clrMapOvr>
    <a:masterClrMapping/>
  </p:clrMapOvr>
  <p:transition spd="slow" advTm="974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58847"/>
            <a:ext cx="892899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                  Если ребенок нахлебался воды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Если вы недоглядели, и ребенок нахлебался воды, дайте ему хорошо откашляться. Нужно вынести малыша из воды, хорошенько укутать полотенцем, напоить теплым сладким чаем и успокоить.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В этот день лучше забыть о купании – отдохните вместе с ребенком дома.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                    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Если ребенку в ухо попала вода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Если в ухо ребенку попала вода, ее нужно извлечь. Попросите его попрыгать на правой ноге, наклонив вправо голову, если вода попала в правое ушко, и наоборот.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Когда малыш будет ложиться спать, уложите его на бок, чтобы больное ухо лежало на подушке. Если любые ваши меры не помогут, нужно немедленно обратиться к врачу и провести вымывание.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563303" y="6165304"/>
            <a:ext cx="521208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720054"/>
      </p:ext>
    </p:extLst>
  </p:cSld>
  <p:clrMapOvr>
    <a:masterClrMapping/>
  </p:clrMapOvr>
  <p:transition spd="slow" advTm="714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Занятия плаванием и просто игры на воде очень полезны для здоровья детей. </a:t>
            </a:r>
            <a:r>
              <a:rPr lang="ru-RU" dirty="0" smtClean="0">
                <a:solidFill>
                  <a:srgbClr val="FF0000"/>
                </a:solidFill>
                <a:hlinkClick r:id="rId2" action="ppaction://hlinksldjump"/>
              </a:rPr>
              <a:t>Это</a:t>
            </a:r>
            <a:r>
              <a:rPr lang="ru-RU" dirty="0" smtClean="0">
                <a:solidFill>
                  <a:srgbClr val="FF0000"/>
                </a:solidFill>
              </a:rPr>
              <a:t> помогает улучшить осанку, укрепить мышцы, активизирует деятельность внутренних органов, улучшает кожное дыхание. Игры на воде с другими детьми развивают общительность, координацию движений, быстроту реакции, учат командному взаимодействию, дают возможность просто хорошо и с пользой для здоровья провести время.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На воде можно просто плескаться, можно играть в командные игры, можно учиться плавать или выполнять упражнения для Аква аэробики.</a:t>
            </a: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Помните, что играть на воде детям можно только под наблюдением взрослого.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Игры на воде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622792" y="6347230"/>
            <a:ext cx="521208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078617"/>
      </p:ext>
    </p:extLst>
  </p:cSld>
  <p:clrMapOvr>
    <a:masterClrMapping/>
  </p:clrMapOvr>
  <p:transition spd="slow" advTm="394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179</TotalTime>
  <Words>430</Words>
  <Application>Microsoft Office PowerPoint</Application>
  <PresentationFormat>Экран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  <vt:variant>
        <vt:lpstr>Произвольные показы</vt:lpstr>
      </vt:variant>
      <vt:variant>
        <vt:i4>1</vt:i4>
      </vt:variant>
    </vt:vector>
  </HeadingPairs>
  <TitlesOfParts>
    <vt:vector size="9" baseType="lpstr">
      <vt:lpstr>Волна</vt:lpstr>
      <vt:lpstr>ИНФОРМАЦИЯ ДЛЯ РОДИТЕЛЕЙ</vt:lpstr>
      <vt:lpstr>РЕЧКА</vt:lpstr>
      <vt:lpstr>Презентация PowerPoint</vt:lpstr>
      <vt:lpstr>Озеро</vt:lpstr>
      <vt:lpstr>Правила безопасности</vt:lpstr>
      <vt:lpstr>Презентация PowerPoint</vt:lpstr>
      <vt:lpstr>Игры на воде </vt:lpstr>
      <vt:lpstr>Произвольный показ 1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ДЛЯ РОДИТЕЛЕЙ</dc:title>
  <dc:creator>Жека</dc:creator>
  <cp:lastModifiedBy>Жека</cp:lastModifiedBy>
  <cp:revision>12</cp:revision>
  <dcterms:created xsi:type="dcterms:W3CDTF">2015-07-05T12:10:53Z</dcterms:created>
  <dcterms:modified xsi:type="dcterms:W3CDTF">2015-07-05T15:10:18Z</dcterms:modified>
</cp:coreProperties>
</file>